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0" r:id="rId4"/>
    <p:sldId id="276" r:id="rId5"/>
    <p:sldId id="277" r:id="rId6"/>
    <p:sldId id="278" r:id="rId7"/>
    <p:sldId id="27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8" r:id="rId19"/>
    <p:sldId id="259" r:id="rId20"/>
    <p:sldId id="261" r:id="rId21"/>
    <p:sldId id="260" r:id="rId22"/>
    <p:sldId id="26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0" autoAdjust="0"/>
    <p:restoredTop sz="72586" autoAdjust="0"/>
  </p:normalViewPr>
  <p:slideViewPr>
    <p:cSldViewPr snapToGrid="0">
      <p:cViewPr varScale="1">
        <p:scale>
          <a:sx n="56" d="100"/>
          <a:sy n="56" d="100"/>
        </p:scale>
        <p:origin x="10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19595-E93A-4413-AAFE-597C4BC598CD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77ECD-01AA-47EC-8750-A1D4C3EB1D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4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77ECD-01AA-47EC-8750-A1D4C3EB1D7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77ECD-01AA-47EC-8750-A1D4C3EB1D7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4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77ECD-01AA-47EC-8750-A1D4C3EB1D7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7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77ECD-01AA-47EC-8750-A1D4C3EB1D7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8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77ECD-01AA-47EC-8750-A1D4C3EB1D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44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EAE07-3606-4071-B2B5-F434D520C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D80E48-F1DC-4B58-BEA2-2F650B01C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0C5DA-A464-4770-BC46-CAABE7309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AF94DB-E63A-46D4-A33B-877531CB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17E4AB-E1E5-495F-AB40-D4209EA0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10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6D20D-612A-4B19-934B-0FA58212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ABE029-F7A8-42C5-B1C1-EEB9F9DE1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118640-B667-439F-AAAC-DC268DF7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E872CB-0141-4886-9C6D-B06528D3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D191EE-B315-4D0E-A79E-A15C7408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16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B47AF0-ABB7-4710-81C7-684FC2672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7AA249-E727-4304-81A4-3F621453D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F4022A-0A1D-4B94-A79C-78B91812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0386C6-4ACE-4EDA-A995-91A77950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AD5F55-B096-4E6B-B0A3-E9BB762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03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F5ADF-B1CF-4CA8-85F2-0924EFC9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F9835-7D27-46A9-AB34-B803EA3C6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3087EB-2CA8-41A9-8C73-EA04B00B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1A404-66F9-4903-A1D2-F69B70E5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59C16E-671B-4FBB-A96F-8A2C4A71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25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968A3-773C-4C8A-B31B-F2F9D4B2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41F2E-6677-4799-BD01-B7F7C52E2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330A48-4A36-4E28-B6A6-B7D877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C27D1A-185D-49F6-82C5-95942F11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B5AD7D-94F3-4FF0-A514-627818ED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E2BC70-2B76-42E3-B392-55FF774C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9F1454-8A6C-4889-B7CA-038ACF4DF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B10C60-DD93-406F-BD6B-5CCB965DD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427C27-7318-417F-8BE3-0921471C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D4829-C4F9-4CD0-AA33-7DD4FA9F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73F9A0-D03D-4B63-8A01-FA7AED8F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14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434D3-0272-44B3-A150-901BB24A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9CDBEB-2F80-49E1-8408-F32E4E237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AA9537-0BD1-416A-B40A-18BB22A26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9D1E9D-0EEE-42BE-936B-988BE880D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BD3580-025B-4EB8-8CA9-733FC1C37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E92AF6-E348-422E-BB98-1E5AE3C9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CDEF06-1393-4F8E-9B98-908B8A4C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BB79CD-C7C9-4367-847E-CD79324E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77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07E51-CB96-4866-8FBF-0B622ADD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309FD2-F242-4959-BCB4-BF99D142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0E37CF-2B02-4A73-94D5-FFA2DD78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9CB182-A96A-40B4-8B18-32D9C2CE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76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22C51FD-B849-4868-B849-213E3A50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00D0D5-2F6D-4CC8-9910-764813F83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C75662-D4FC-450D-B705-DDAC3833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03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53B92-51F1-4227-8548-A01465EB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9E8652-09A3-4FB4-8654-A6B8470CA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C34DB3-CD8E-47EE-92A5-E224927B2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8D39F6-9E74-4A92-B261-C42091F0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29CE12-8B07-4D73-BAB1-C27D4D8B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BAAC79-9603-4EE8-8573-94EF387E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BCC08-04DB-418B-B597-479A060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5D8A988-C78A-4A51-9DFC-EA060B15E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D4A0B7-C75B-4ADE-82CC-CD4A8A44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F7778A-CEFB-4F6D-95FA-557E6700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16FADC-F946-4F20-8626-BBC07243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B4D699-6E81-487C-ADB8-07CBC80B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77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275031A-D5B8-475E-B56A-70B70780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893034-E680-4C60-84CB-3282B8DC1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78F593-2CA0-4ADA-9697-B6C5B3AF2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0CFD-E039-4447-829A-9019E758DB88}" type="datetimeFigureOut">
              <a:rPr lang="zh-TW" altLang="en-US" smtClean="0"/>
              <a:t>2018/5/17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4BDCBD-00BC-491F-A30A-007BD68D8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8B8C8C-6575-4A7F-8BAC-77994C6E3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82C4-EADA-416D-B308-3B8CCA8002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90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ropengate.blogspot.tw/2018/01/makefile.html" TargetMode="External"/><Relationship Id="rId2" Type="http://schemas.openxmlformats.org/officeDocument/2006/relationships/hyperlink" Target="https://www.youtube.com/watch?v=E1_uuFWibu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ssllabcd.github.io/blog/2016/10/03/how-to-write-make-file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DF02F-7F32-4623-A582-B10823EC9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MIS132L8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EDAEBB-AF4B-4764-9F5E-E3D892E5E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程式設計實習課</a:t>
            </a:r>
          </a:p>
        </p:txBody>
      </p:sp>
    </p:spTree>
    <p:extLst>
      <p:ext uri="{BB962C8B-B14F-4D97-AF65-F5344CB8AC3E}">
        <p14:creationId xmlns:p14="http://schemas.microsoft.com/office/powerpoint/2010/main" val="36414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84794-376F-40E5-9157-62F7C260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unit test?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A4F81E-2DA8-4487-A323-BA2FC80F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你想測試你寫的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對不對，也許你會這樣做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099DF7-0939-46C6-80FD-49C5EBFC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34" y="2725118"/>
            <a:ext cx="4376065" cy="28029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7D0F73-E1FC-4A84-A052-F69844E70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2504684"/>
            <a:ext cx="3804898" cy="39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DDD64-7A9B-4E8A-AEA6-9F7154EE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unit test?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11F397-1574-4247-93D7-260A23877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也許你能做的更有效率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讓我們寫一段程式，讓電腦自己檢查你寫的函數對不對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而這段程式，就是所謂單元測試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3095E7-4BA5-4330-A543-644E70147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75" y="3429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2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E8D449-12C6-4057-AE61-0767BA777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87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在電腦編程中，單元測試又稱為模組測試，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是針對軟體設計的最小單位來進行正確性檢驗的測試工作，而一個單元可能是單個程式、函式、過程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一張含有 工具​​ 的圖片&#10;&#10;描述是以非常高的可信度產生">
            <a:extLst>
              <a:ext uri="{FF2B5EF4-FFF2-40B4-BE49-F238E27FC236}">
                <a16:creationId xmlns:a16="http://schemas.microsoft.com/office/drawing/2014/main" id="{690FAC9A-099F-4064-AEAC-34E627F9E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80" y="2778938"/>
            <a:ext cx="4658088" cy="370808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6BFE9C-715B-47AD-B5AA-32AC6C55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" y="2894704"/>
            <a:ext cx="6791627" cy="34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0161E-CE66-4267-A712-D00C6281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write unit test?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4FDE7-1205-4657-8FED-178F6E01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直接看簡單的範例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DB2644-209B-450A-8A09-56A96F1C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49" y="1564079"/>
            <a:ext cx="4588209" cy="50980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D835CD-8C4E-4943-8861-9135E24AA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3095">
            <a:off x="838200" y="3410811"/>
            <a:ext cx="3394815" cy="23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365D-3854-4ED3-96AA-FCE91C4A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compile and run this code~ </a:t>
            </a:r>
            <a:endParaRPr lang="zh-TW" altLang="en-US" dirty="0"/>
          </a:p>
        </p:txBody>
      </p:sp>
      <p:pic>
        <p:nvPicPr>
          <p:cNvPr id="6" name="內容版面配置區 5" descr="一張含有 個人, 男人, 穿著, 帽 的圖片&#10;&#10;描述是以非常高的可信度產生">
            <a:extLst>
              <a:ext uri="{FF2B5EF4-FFF2-40B4-BE49-F238E27FC236}">
                <a16:creationId xmlns:a16="http://schemas.microsoft.com/office/drawing/2014/main" id="{9628C3BB-363E-44DD-997C-380FDAA91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43" y="1836083"/>
            <a:ext cx="3107957" cy="3185833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3041773-FA43-42F8-9466-1411E40F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5" y="1836083"/>
            <a:ext cx="7264890" cy="31858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EC037AC-4D11-41F2-B12C-5D7906103D83}"/>
              </a:ext>
            </a:extLst>
          </p:cNvPr>
          <p:cNvSpPr txBox="1"/>
          <p:nvPr/>
        </p:nvSpPr>
        <p:spPr>
          <a:xfrm>
            <a:off x="1277864" y="5444196"/>
            <a:ext cx="4994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Nothing output???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9374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2D5E31-4686-4911-B18F-2E30F1C6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如果沒有任何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，就表示你的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是沒問題的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下面是一個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 test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偵測出錯誤的例子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D473E9-0E7F-4F97-915B-C0CCDDE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6386"/>
            <a:ext cx="4043570" cy="38499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200EFA-49A6-44D8-BC55-6D18A69E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3" y="4014545"/>
            <a:ext cx="6925401" cy="7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85873E-BB10-4E99-97B9-DC156F12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19" y="148362"/>
            <a:ext cx="10515600" cy="1325563"/>
          </a:xfrm>
        </p:spPr>
        <p:txBody>
          <a:bodyPr/>
          <a:lstStyle/>
          <a:p>
            <a:r>
              <a:rPr lang="en-US" altLang="zh-TW" dirty="0"/>
              <a:t>Another example</a:t>
            </a:r>
            <a:endParaRPr lang="zh-TW" altLang="en-US" dirty="0"/>
          </a:p>
        </p:txBody>
      </p:sp>
      <p:pic>
        <p:nvPicPr>
          <p:cNvPr id="7" name="內容版面配置區 6" descr="一張含有 貓, 坐, 室內, 白色 的圖片&#10;&#10;描述是以非常高的可信度產生">
            <a:extLst>
              <a:ext uri="{FF2B5EF4-FFF2-40B4-BE49-F238E27FC236}">
                <a16:creationId xmlns:a16="http://schemas.microsoft.com/office/drawing/2014/main" id="{53949123-673F-4E0B-9DE8-50A021184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48" y="534987"/>
            <a:ext cx="3263503" cy="435133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E8E17-1B0C-4990-AF2E-5F01FC42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9" y="1291431"/>
            <a:ext cx="5512075" cy="3910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852087-9756-45D9-8F3D-895D816B0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8" y="5585774"/>
            <a:ext cx="10162931" cy="8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9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37CEB-F834-4E02-B0AB-98C19EBB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Makefile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6F71F5-5549-4811-85B6-8F1D568F3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25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C50ED-21EF-457E-8D48-1A727918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DD1A6-CD46-48B8-A32B-54E1A36B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47959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小程式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命令編譯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 script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BBC4112C-B949-4399-86FB-D624D203F2A2}"/>
              </a:ext>
            </a:extLst>
          </p:cNvPr>
          <p:cNvSpPr/>
          <p:nvPr/>
        </p:nvSpPr>
        <p:spPr>
          <a:xfrm>
            <a:off x="3451310" y="3189895"/>
            <a:ext cx="1581542" cy="48148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AB01FFA-E5B8-4981-8BD1-809B256D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77" y="2652914"/>
            <a:ext cx="1073963" cy="107396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A00863-421B-4167-ADC1-A14503ACC1E4}"/>
              </a:ext>
            </a:extLst>
          </p:cNvPr>
          <p:cNvSpPr txBox="1"/>
          <p:nvPr/>
        </p:nvSpPr>
        <p:spPr>
          <a:xfrm>
            <a:off x="2299503" y="3677148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test.c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A34D2D2-4CC0-48DF-8E69-1C08DD763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24" y="2652914"/>
            <a:ext cx="1073963" cy="107396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02FF837-F4B4-4F6B-B439-2DC07AA1B224}"/>
              </a:ext>
            </a:extLst>
          </p:cNvPr>
          <p:cNvSpPr txBox="1"/>
          <p:nvPr/>
        </p:nvSpPr>
        <p:spPr>
          <a:xfrm>
            <a:off x="5458150" y="3677148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test.o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A9B846C-9AAA-4927-9D09-46E8F741ED2A}"/>
              </a:ext>
            </a:extLst>
          </p:cNvPr>
          <p:cNvSpPr txBox="1"/>
          <p:nvPr/>
        </p:nvSpPr>
        <p:spPr>
          <a:xfrm>
            <a:off x="3451310" y="2870292"/>
            <a:ext cx="158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</a:t>
            </a:r>
            <a:r>
              <a:rPr lang="en-US" altLang="zh-TW" dirty="0" err="1"/>
              <a:t>test.c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719DDC31-13EF-4830-94F2-22CF2D57BCC2}"/>
              </a:ext>
            </a:extLst>
          </p:cNvPr>
          <p:cNvSpPr/>
          <p:nvPr/>
        </p:nvSpPr>
        <p:spPr>
          <a:xfrm>
            <a:off x="3451310" y="4953168"/>
            <a:ext cx="1581542" cy="48148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EF843FA-98FD-41D6-9E05-FA9450A4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77" y="4416187"/>
            <a:ext cx="1073963" cy="107396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B38BBE5-7ABB-42F6-A24B-D68ACE9F3995}"/>
              </a:ext>
            </a:extLst>
          </p:cNvPr>
          <p:cNvSpPr txBox="1"/>
          <p:nvPr/>
        </p:nvSpPr>
        <p:spPr>
          <a:xfrm>
            <a:off x="2299503" y="5440421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test.o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A07B21C-B2FA-4646-9B33-2E35A7DED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24" y="4416187"/>
            <a:ext cx="1073963" cy="1073963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847236-9DEF-413E-A0D7-FC97FCDA4394}"/>
              </a:ext>
            </a:extLst>
          </p:cNvPr>
          <p:cNvSpPr txBox="1"/>
          <p:nvPr/>
        </p:nvSpPr>
        <p:spPr>
          <a:xfrm>
            <a:off x="5458150" y="5440421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F01DC17-A9F2-48C6-8692-3E5CC2453BB8}"/>
              </a:ext>
            </a:extLst>
          </p:cNvPr>
          <p:cNvSpPr txBox="1"/>
          <p:nvPr/>
        </p:nvSpPr>
        <p:spPr>
          <a:xfrm>
            <a:off x="3325525" y="4583836"/>
            <a:ext cx="183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–o </a:t>
            </a:r>
            <a:r>
              <a:rPr lang="en-US" altLang="zh-TW" dirty="0" err="1"/>
              <a:t>test.o</a:t>
            </a:r>
            <a:r>
              <a:rPr lang="en-US" altLang="zh-TW" dirty="0"/>
              <a:t> test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72E8862F-CA94-459D-8568-CFF0973C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1" y="4395016"/>
            <a:ext cx="5239242" cy="21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8C074-36D2-4BE5-95F2-16F3FFE1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r>
              <a:rPr lang="en-US" altLang="zh-TW" sz="1800" dirty="0"/>
              <a:t>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47876A-2984-4A9F-9518-AF4F8660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/>
              <a:t>大程式</a:t>
            </a:r>
            <a:r>
              <a:rPr lang="en-US" altLang="zh-TW" dirty="0"/>
              <a:t>????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D227E9-BFAB-4FF9-8257-34A588440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6" y="3016251"/>
            <a:ext cx="1837384" cy="18373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3BED1C-CF51-4ACE-9270-AE2A0CEA7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1" y="2508615"/>
            <a:ext cx="793313" cy="7933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1093E2-A324-4124-A9DC-1279942C1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1" y="3629227"/>
            <a:ext cx="793313" cy="7933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4B85A8-A678-4D82-9B4C-6D1B580085D7}"/>
              </a:ext>
            </a:extLst>
          </p:cNvPr>
          <p:cNvSpPr txBox="1"/>
          <p:nvPr/>
        </p:nvSpPr>
        <p:spPr>
          <a:xfrm>
            <a:off x="3795662" y="3198721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plus.c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67DE24-C803-4D98-A2D1-9EF3D6158437}"/>
              </a:ext>
            </a:extLst>
          </p:cNvPr>
          <p:cNvSpPr txBox="1"/>
          <p:nvPr/>
        </p:nvSpPr>
        <p:spPr>
          <a:xfrm>
            <a:off x="3698868" y="4368807"/>
            <a:ext cx="92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minus.c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88F5D0-81EF-413D-ABEE-3AC86F88770A}"/>
              </a:ext>
            </a:extLst>
          </p:cNvPr>
          <p:cNvSpPr txBox="1"/>
          <p:nvPr/>
        </p:nvSpPr>
        <p:spPr>
          <a:xfrm>
            <a:off x="3928082" y="4634061"/>
            <a:ext cx="461665" cy="909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．．．</a:t>
            </a:r>
            <a:endParaRPr lang="en-US" altLang="zh-TW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D3DD56D-4DEF-4D7D-BFBA-89AEA71A6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61" y="5458244"/>
            <a:ext cx="793313" cy="79331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96B3941-9C76-4C6B-82CF-A9B1E3FC503F}"/>
              </a:ext>
            </a:extLst>
          </p:cNvPr>
          <p:cNvSpPr txBox="1"/>
          <p:nvPr/>
        </p:nvSpPr>
        <p:spPr>
          <a:xfrm>
            <a:off x="3320329" y="6251557"/>
            <a:ext cx="16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Some </a:t>
            </a:r>
            <a:r>
              <a:rPr lang="en-US" altLang="zh-TW" dirty="0" err="1"/>
              <a:t>funcion.c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12CF859-AECD-490A-8222-44AD78CB7B7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60270" y="2905272"/>
            <a:ext cx="901991" cy="102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EF85550-23AC-420C-902F-49F73D51EC08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860270" y="3934943"/>
            <a:ext cx="901991" cy="9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9286320-AF2A-4224-BC8D-D9B8E46EC221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2860270" y="3934943"/>
            <a:ext cx="901991" cy="191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346E909-3928-4607-AFDE-B0657798C55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60270" y="3934943"/>
            <a:ext cx="901991" cy="99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1E800968-0075-4D4D-A16B-EDFDF674C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99" y="1383912"/>
            <a:ext cx="793313" cy="79331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D9C129C8-DBFE-4A1F-9142-234D4DBBED14}"/>
              </a:ext>
            </a:extLst>
          </p:cNvPr>
          <p:cNvSpPr txBox="1"/>
          <p:nvPr/>
        </p:nvSpPr>
        <p:spPr>
          <a:xfrm>
            <a:off x="3745834" y="2091058"/>
            <a:ext cx="82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main.c</a:t>
            </a:r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140F9A0-926B-464D-9D89-E24D873CC0AB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 flipV="1">
            <a:off x="2860270" y="1780569"/>
            <a:ext cx="899129" cy="2154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圖片 38">
            <a:extLst>
              <a:ext uri="{FF2B5EF4-FFF2-40B4-BE49-F238E27FC236}">
                <a16:creationId xmlns:a16="http://schemas.microsoft.com/office/drawing/2014/main" id="{0977DD1A-1207-4F52-8B97-F95B96CFD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78" y="3383387"/>
            <a:ext cx="793313" cy="79331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D634892-9752-4EBA-85FB-41DFB7E5D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12" y="2508615"/>
            <a:ext cx="793313" cy="793313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2C9DE89-6C1B-4032-8C19-C7B9A61D9401}"/>
              </a:ext>
            </a:extLst>
          </p:cNvPr>
          <p:cNvSpPr txBox="1"/>
          <p:nvPr/>
        </p:nvSpPr>
        <p:spPr>
          <a:xfrm>
            <a:off x="5418212" y="3198721"/>
            <a:ext cx="80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plus.o</a:t>
            </a:r>
            <a:endParaRPr lang="zh-TW" altLang="en-US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C1C42318-1F92-4D59-A279-CED16C93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81" y="3623307"/>
            <a:ext cx="793313" cy="793313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6A42C6CA-35BB-456C-98BE-08C5B468F6CA}"/>
              </a:ext>
            </a:extLst>
          </p:cNvPr>
          <p:cNvSpPr txBox="1"/>
          <p:nvPr/>
        </p:nvSpPr>
        <p:spPr>
          <a:xfrm>
            <a:off x="5370488" y="4362887"/>
            <a:ext cx="103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minus.o</a:t>
            </a:r>
            <a:endParaRPr lang="zh-TW" altLang="en-US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A6001B34-8D39-4AB1-814A-1E01C98FB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81" y="5471799"/>
            <a:ext cx="793313" cy="79331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786DFF28-CBE6-4008-B983-C4E3B85D46D0}"/>
              </a:ext>
            </a:extLst>
          </p:cNvPr>
          <p:cNvSpPr txBox="1"/>
          <p:nvPr/>
        </p:nvSpPr>
        <p:spPr>
          <a:xfrm>
            <a:off x="4991949" y="6265112"/>
            <a:ext cx="167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Some </a:t>
            </a:r>
            <a:r>
              <a:rPr lang="en-US" altLang="zh-TW" dirty="0" err="1"/>
              <a:t>funcion.o</a:t>
            </a:r>
            <a:endParaRPr lang="zh-TW" altLang="en-US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EBFAB616-613D-4F7F-8C1C-203535903E02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>
            <a:off x="4555574" y="2905272"/>
            <a:ext cx="829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A5ADD76-B149-45B9-9E13-979C427F168A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 flipV="1">
            <a:off x="4555574" y="4019964"/>
            <a:ext cx="878307" cy="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283ABE9-5B4E-4F6E-A391-AA402CD56B0B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>
            <a:off x="4555574" y="5854901"/>
            <a:ext cx="878307" cy="1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729DD7A-9B01-46BA-A412-B12FB5EBEF47}"/>
              </a:ext>
            </a:extLst>
          </p:cNvPr>
          <p:cNvSpPr txBox="1"/>
          <p:nvPr/>
        </p:nvSpPr>
        <p:spPr>
          <a:xfrm>
            <a:off x="5605602" y="4614371"/>
            <a:ext cx="461665" cy="909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．．．</a:t>
            </a:r>
            <a:endParaRPr lang="en-US" altLang="zh-TW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91614C9-A780-41C5-AA8C-63F75F42A798}"/>
              </a:ext>
            </a:extLst>
          </p:cNvPr>
          <p:cNvSpPr txBox="1"/>
          <p:nvPr/>
        </p:nvSpPr>
        <p:spPr>
          <a:xfrm>
            <a:off x="4403007" y="2522653"/>
            <a:ext cx="10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…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D3ECFAF-9387-4DBC-9C25-FD19069F308A}"/>
              </a:ext>
            </a:extLst>
          </p:cNvPr>
          <p:cNvSpPr txBox="1"/>
          <p:nvPr/>
        </p:nvSpPr>
        <p:spPr>
          <a:xfrm>
            <a:off x="4419946" y="3668958"/>
            <a:ext cx="10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…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F0AE884-FDD7-4573-B5DC-4555DA483A03}"/>
              </a:ext>
            </a:extLst>
          </p:cNvPr>
          <p:cNvSpPr txBox="1"/>
          <p:nvPr/>
        </p:nvSpPr>
        <p:spPr>
          <a:xfrm>
            <a:off x="4441308" y="5469971"/>
            <a:ext cx="10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…</a:t>
            </a:r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A11F035-CF38-4C0A-B741-2D4557167C8F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4552712" y="1780569"/>
            <a:ext cx="5129266" cy="199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58DFD6C-D3F9-4B33-90CF-F68008190A81}"/>
              </a:ext>
            </a:extLst>
          </p:cNvPr>
          <p:cNvCxnSpPr>
            <a:stCxn id="42" idx="3"/>
            <a:endCxn id="39" idx="1"/>
          </p:cNvCxnSpPr>
          <p:nvPr/>
        </p:nvCxnSpPr>
        <p:spPr>
          <a:xfrm>
            <a:off x="6178125" y="2905272"/>
            <a:ext cx="3503853" cy="87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3309653-C60F-445B-9673-6F3925774FE3}"/>
              </a:ext>
            </a:extLst>
          </p:cNvPr>
          <p:cNvCxnSpPr>
            <a:stCxn id="44" idx="3"/>
            <a:endCxn id="39" idx="1"/>
          </p:cNvCxnSpPr>
          <p:nvPr/>
        </p:nvCxnSpPr>
        <p:spPr>
          <a:xfrm flipV="1">
            <a:off x="6227194" y="3780044"/>
            <a:ext cx="3454784" cy="23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A00D06C-E099-4EB4-90DA-18D5C14EACE5}"/>
              </a:ext>
            </a:extLst>
          </p:cNvPr>
          <p:cNvCxnSpPr>
            <a:stCxn id="46" idx="3"/>
            <a:endCxn id="39" idx="1"/>
          </p:cNvCxnSpPr>
          <p:nvPr/>
        </p:nvCxnSpPr>
        <p:spPr>
          <a:xfrm flipV="1">
            <a:off x="6227194" y="3780044"/>
            <a:ext cx="3454784" cy="208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F735C43-80C8-436C-AE10-15F08ABE3775}"/>
              </a:ext>
            </a:extLst>
          </p:cNvPr>
          <p:cNvSpPr txBox="1"/>
          <p:nvPr/>
        </p:nvSpPr>
        <p:spPr>
          <a:xfrm>
            <a:off x="9488511" y="4148771"/>
            <a:ext cx="118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calculator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1BB13A67-E29A-48A9-AF21-F4AFE761AC88}"/>
              </a:ext>
            </a:extLst>
          </p:cNvPr>
          <p:cNvSpPr txBox="1"/>
          <p:nvPr/>
        </p:nvSpPr>
        <p:spPr>
          <a:xfrm>
            <a:off x="7002983" y="2397312"/>
            <a:ext cx="406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zh-TW" altLang="en-US" dirty="0"/>
              <a:t> </a:t>
            </a:r>
            <a:r>
              <a:rPr lang="en-US" altLang="zh-TW" dirty="0" err="1"/>
              <a:t>main.c</a:t>
            </a:r>
            <a:r>
              <a:rPr lang="en-US" altLang="zh-TW" dirty="0"/>
              <a:t> </a:t>
            </a:r>
            <a:r>
              <a:rPr lang="en-US" altLang="zh-TW" dirty="0" err="1"/>
              <a:t>plus.c</a:t>
            </a:r>
            <a:r>
              <a:rPr lang="en-US" altLang="zh-TW" dirty="0"/>
              <a:t> </a:t>
            </a:r>
            <a:r>
              <a:rPr lang="en-US" altLang="zh-TW" dirty="0" err="1"/>
              <a:t>minus.c</a:t>
            </a:r>
            <a:r>
              <a:rPr lang="en-US" altLang="zh-TW" dirty="0"/>
              <a:t> … -o </a:t>
            </a:r>
            <a:r>
              <a:rPr lang="en-US" altLang="zh-TW" dirty="0" err="1"/>
              <a:t>calaulator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9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35" grpId="0"/>
      <p:bldP spid="43" grpId="0"/>
      <p:bldP spid="45" grpId="0"/>
      <p:bldP spid="47" grpId="0"/>
      <p:bldP spid="63" grpId="0"/>
      <p:bldP spid="65" grpId="0"/>
      <p:bldP spid="66" grpId="0"/>
      <p:bldP spid="67" grpId="0"/>
      <p:bldP spid="76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2E4D-6D05-4431-B0AF-200FDB9E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9F84B-03EB-44BA-B000-98863ED2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Argc</a:t>
            </a:r>
            <a:r>
              <a:rPr lang="en-US" altLang="zh-TW" dirty="0"/>
              <a:t> &amp; </a:t>
            </a:r>
            <a:r>
              <a:rPr lang="en-US" altLang="zh-TW" dirty="0" err="1"/>
              <a:t>Argv</a:t>
            </a:r>
            <a:endParaRPr lang="en-US" altLang="zh-TW" dirty="0"/>
          </a:p>
          <a:p>
            <a:r>
              <a:rPr lang="en-US" altLang="zh-TW" dirty="0"/>
              <a:t>Unit test</a:t>
            </a:r>
          </a:p>
          <a:p>
            <a:r>
              <a:rPr lang="en-US" altLang="zh-TW" dirty="0" err="1"/>
              <a:t>Makefile</a:t>
            </a:r>
            <a:endParaRPr lang="en-US" altLang="zh-TW" dirty="0"/>
          </a:p>
          <a:p>
            <a:pPr lvl="1"/>
            <a:r>
              <a:rPr lang="en-US" altLang="zh-TW" dirty="0"/>
              <a:t>Introduction</a:t>
            </a:r>
          </a:p>
          <a:p>
            <a:pPr lvl="1"/>
            <a:r>
              <a:rPr lang="en-US" altLang="zh-TW" dirty="0"/>
              <a:t>How to use </a:t>
            </a:r>
            <a:r>
              <a:rPr lang="en-US" altLang="zh-TW" dirty="0" err="1"/>
              <a:t>makefile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Example</a:t>
            </a:r>
          </a:p>
          <a:p>
            <a:pPr lvl="1"/>
            <a:r>
              <a:rPr lang="en-US" altLang="zh-TW" dirty="0"/>
              <a:t>More information</a:t>
            </a:r>
          </a:p>
          <a:p>
            <a:r>
              <a:rPr lang="en-US" altLang="zh-TW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62758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D0B86-DDD5-42CF-B451-5D973F29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r>
              <a:rPr lang="en-US" altLang="zh-TW" sz="1800"/>
              <a:t>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530B2C-0BCB-445F-9052-B8150B78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大程式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，讀取一個叫做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自動化建構軟體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的編譯腳本，可以更快更方便的編譯類似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當程式很大，包含大量標頭檔和函式庫時使用。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會將程式分成好幾個模組，根據裡面的目標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(target)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、規則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(rule)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和檔案的修改時間進行判斷哪些需要重新編譯。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可以省去大量重複編譯的時間</a:t>
            </a:r>
            <a:r>
              <a:rPr lang="en-US" altLang="zh-TW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529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F0BBA9D-5929-43A4-9ACC-5C716959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59" y="3207485"/>
            <a:ext cx="5429250" cy="23812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0472B7A-FBB5-49E9-94F9-5D0B1494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</a:t>
            </a:r>
            <a:r>
              <a:rPr lang="en-US" altLang="zh-TW" dirty="0" err="1"/>
              <a:t>makefile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13C04A-F20C-4499-9787-E4FEB67926A6}"/>
              </a:ext>
            </a:extLst>
          </p:cNvPr>
          <p:cNvSpPr txBox="1"/>
          <p:nvPr/>
        </p:nvSpPr>
        <p:spPr>
          <a:xfrm>
            <a:off x="1097280" y="1690688"/>
            <a:ext cx="89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190D82-D0ED-410B-8B47-B7C7DBCC4178}"/>
              </a:ext>
            </a:extLst>
          </p:cNvPr>
          <p:cNvSpPr txBox="1"/>
          <p:nvPr/>
        </p:nvSpPr>
        <p:spPr>
          <a:xfrm>
            <a:off x="2422684" y="5834525"/>
            <a:ext cx="4692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要如何透過相依檔案得到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EFD23FD-72AA-445A-B285-9D896CD8543F}"/>
              </a:ext>
            </a:extLst>
          </p:cNvPr>
          <p:cNvCxnSpPr>
            <a:cxnSpLocks/>
          </p:cNvCxnSpPr>
          <p:nvPr/>
        </p:nvCxnSpPr>
        <p:spPr>
          <a:xfrm flipH="1" flipV="1">
            <a:off x="1996440" y="2944921"/>
            <a:ext cx="426245" cy="81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C0CC20-55F1-49DE-8CBE-B5C3E3970572}"/>
              </a:ext>
            </a:extLst>
          </p:cNvPr>
          <p:cNvSpPr txBox="1"/>
          <p:nvPr/>
        </p:nvSpPr>
        <p:spPr>
          <a:xfrm>
            <a:off x="838200" y="2561585"/>
            <a:ext cx="2041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你要得到的檔案</a:t>
            </a:r>
            <a:endParaRPr lang="en-US" altLang="zh-TW" sz="28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294C99-A454-4DA2-93AD-85F9C74514E7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933978" y="2641971"/>
            <a:ext cx="533639" cy="92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701FEAE-BEF4-454E-B2AF-AE7EC9DE0070}"/>
              </a:ext>
            </a:extLst>
          </p:cNvPr>
          <p:cNvSpPr txBox="1"/>
          <p:nvPr/>
        </p:nvSpPr>
        <p:spPr>
          <a:xfrm>
            <a:off x="3775739" y="2241861"/>
            <a:ext cx="338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需要的相依檔案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F7D3887-045C-40EC-A97A-D209E94292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73404" y="4909042"/>
            <a:ext cx="99299" cy="92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圖片 33">
            <a:extLst>
              <a:ext uri="{FF2B5EF4-FFF2-40B4-BE49-F238E27FC236}">
                <a16:creationId xmlns:a16="http://schemas.microsoft.com/office/drawing/2014/main" id="{3014A554-727D-40DC-B38F-14201567E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19" y="1147038"/>
            <a:ext cx="1073963" cy="1073963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E5B899CD-92C2-40E6-972F-2A97BECC046D}"/>
              </a:ext>
            </a:extLst>
          </p:cNvPr>
          <p:cNvSpPr txBox="1"/>
          <p:nvPr/>
        </p:nvSpPr>
        <p:spPr>
          <a:xfrm>
            <a:off x="8269545" y="2152353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test.c</a:t>
            </a:r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4311B440-1F8D-4704-A331-2C39831BE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24" y="1122149"/>
            <a:ext cx="1073963" cy="1073963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7DBC3178-EF3E-4676-9F2E-DDE1B72DDD9B}"/>
              </a:ext>
            </a:extLst>
          </p:cNvPr>
          <p:cNvSpPr txBox="1"/>
          <p:nvPr/>
        </p:nvSpPr>
        <p:spPr>
          <a:xfrm>
            <a:off x="10106105" y="2152353"/>
            <a:ext cx="72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44FA31EF-78AC-4273-88A7-E23F51070F56}"/>
              </a:ext>
            </a:extLst>
          </p:cNvPr>
          <p:cNvSpPr/>
          <p:nvPr/>
        </p:nvSpPr>
        <p:spPr>
          <a:xfrm>
            <a:off x="9261549" y="1488014"/>
            <a:ext cx="486207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42BAE1B-082D-4DEB-AEF8-027845E4ADB7}"/>
              </a:ext>
            </a:extLst>
          </p:cNvPr>
          <p:cNvSpPr txBox="1"/>
          <p:nvPr/>
        </p:nvSpPr>
        <p:spPr>
          <a:xfrm>
            <a:off x="7333221" y="3104698"/>
            <a:ext cx="440157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test: </a:t>
            </a:r>
            <a:r>
              <a:rPr lang="en-US" altLang="zh-TW" dirty="0" err="1"/>
              <a:t>test.c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2	</a:t>
            </a:r>
            <a:r>
              <a:rPr lang="en-US" altLang="zh-TW" dirty="0" err="1"/>
              <a:t>gcc</a:t>
            </a:r>
            <a:r>
              <a:rPr lang="zh-TW" altLang="en-US" dirty="0"/>
              <a:t> </a:t>
            </a:r>
            <a:r>
              <a:rPr lang="en-US" altLang="zh-TW" dirty="0" err="1"/>
              <a:t>test.c</a:t>
            </a:r>
            <a:r>
              <a:rPr lang="en-US" altLang="zh-TW" dirty="0"/>
              <a:t> –o test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57F14F7-ACB6-4CA1-B32D-E883B388DF80}"/>
              </a:ext>
            </a:extLst>
          </p:cNvPr>
          <p:cNvSpPr txBox="1"/>
          <p:nvPr/>
        </p:nvSpPr>
        <p:spPr>
          <a:xfrm>
            <a:off x="7252401" y="2760255"/>
            <a:ext cx="101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makefile</a:t>
            </a:r>
            <a:endParaRPr lang="zh-TW" altLang="en-US" dirty="0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1BFE9930-D5A1-4B2C-92FD-BB2068B61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881" y="4311012"/>
            <a:ext cx="4490257" cy="13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7" grpId="0"/>
      <p:bldP spid="35" grpId="0"/>
      <p:bldP spid="41" grpId="0"/>
      <p:bldP spid="43" grpId="0" animBg="1"/>
      <p:bldP spid="44" grpId="0" animBg="1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ABEDB43B-A8B4-4BC9-8C6C-4C1D5288CAB0}"/>
              </a:ext>
            </a:extLst>
          </p:cNvPr>
          <p:cNvSpPr/>
          <p:nvPr/>
        </p:nvSpPr>
        <p:spPr>
          <a:xfrm>
            <a:off x="194022" y="4984126"/>
            <a:ext cx="7483487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D204DA-1352-451E-AEDA-750AD585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Example1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FD0B44-3BDF-4BDE-9E7B-6CBA5F4A0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9" y="1505618"/>
            <a:ext cx="732344" cy="73234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C71585-A755-4DF4-B85B-CF1C0F022497}"/>
              </a:ext>
            </a:extLst>
          </p:cNvPr>
          <p:cNvSpPr txBox="1"/>
          <p:nvPr/>
        </p:nvSpPr>
        <p:spPr>
          <a:xfrm>
            <a:off x="790078" y="2219748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find_max.c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C2A321-16E4-4FAB-9275-AA243ABA3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9" y="3793918"/>
            <a:ext cx="733623" cy="7336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32C929C-513A-4238-AC89-684E74C6824E}"/>
              </a:ext>
            </a:extLst>
          </p:cNvPr>
          <p:cNvSpPr txBox="1"/>
          <p:nvPr/>
        </p:nvSpPr>
        <p:spPr>
          <a:xfrm>
            <a:off x="1009009" y="4419272"/>
            <a:ext cx="8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main.c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CBB338F-0526-4AF6-9E47-4F45F70AD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93" y="399032"/>
            <a:ext cx="3184099" cy="279745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FD1346C-FC93-410D-B9A7-509732AB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4" y="2674435"/>
            <a:ext cx="729749" cy="72974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5F2897-8D55-4492-BC5D-63B998C5A045}"/>
              </a:ext>
            </a:extLst>
          </p:cNvPr>
          <p:cNvSpPr txBox="1"/>
          <p:nvPr/>
        </p:nvSpPr>
        <p:spPr>
          <a:xfrm>
            <a:off x="838200" y="3310222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find_min.c</a:t>
            </a:r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D785189-153D-4073-A526-046C1095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30" y="1505618"/>
            <a:ext cx="732344" cy="732344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6238E6D2-A03D-4790-BB1D-0354DD5AF2C5}"/>
              </a:ext>
            </a:extLst>
          </p:cNvPr>
          <p:cNvSpPr txBox="1"/>
          <p:nvPr/>
        </p:nvSpPr>
        <p:spPr>
          <a:xfrm>
            <a:off x="3162365" y="2219748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find_max.o</a:t>
            </a:r>
            <a:endParaRPr lang="zh-TW" altLang="en-US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1805FC4-E299-423F-A58F-7BA21F96B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25" y="2674435"/>
            <a:ext cx="729749" cy="729749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79DFFE-3C81-4C6B-92F5-733D2B0AE142}"/>
              </a:ext>
            </a:extLst>
          </p:cNvPr>
          <p:cNvSpPr txBox="1"/>
          <p:nvPr/>
        </p:nvSpPr>
        <p:spPr>
          <a:xfrm>
            <a:off x="3194721" y="3310222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find_min.o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C9AD25E-F2B1-43C1-9AA8-541EC00E2C8D}"/>
              </a:ext>
            </a:extLst>
          </p:cNvPr>
          <p:cNvCxnSpPr>
            <a:cxnSpLocks/>
          </p:cNvCxnSpPr>
          <p:nvPr/>
        </p:nvCxnSpPr>
        <p:spPr>
          <a:xfrm>
            <a:off x="2112851" y="2057130"/>
            <a:ext cx="829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BFA3751-00E8-44FA-9145-13871FE74CBF}"/>
              </a:ext>
            </a:extLst>
          </p:cNvPr>
          <p:cNvSpPr txBox="1"/>
          <p:nvPr/>
        </p:nvSpPr>
        <p:spPr>
          <a:xfrm>
            <a:off x="1960284" y="1674511"/>
            <a:ext cx="10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…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196FE609-D93E-4B05-9059-B393DCB6805C}"/>
              </a:ext>
            </a:extLst>
          </p:cNvPr>
          <p:cNvCxnSpPr>
            <a:cxnSpLocks/>
          </p:cNvCxnSpPr>
          <p:nvPr/>
        </p:nvCxnSpPr>
        <p:spPr>
          <a:xfrm>
            <a:off x="2112851" y="3219393"/>
            <a:ext cx="829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70D4843-92DD-4594-97DF-0970E9178CB3}"/>
              </a:ext>
            </a:extLst>
          </p:cNvPr>
          <p:cNvSpPr txBox="1"/>
          <p:nvPr/>
        </p:nvSpPr>
        <p:spPr>
          <a:xfrm>
            <a:off x="1960284" y="2836774"/>
            <a:ext cx="104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–c …</a:t>
            </a:r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18017B1-11AF-41CF-995F-192E4ACA9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540" y="1649822"/>
            <a:ext cx="3209192" cy="2778974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213B4B2E-A2DB-4498-B296-B1FC3C631969}"/>
              </a:ext>
            </a:extLst>
          </p:cNvPr>
          <p:cNvSpPr txBox="1"/>
          <p:nvPr/>
        </p:nvSpPr>
        <p:spPr>
          <a:xfrm>
            <a:off x="194022" y="5017657"/>
            <a:ext cx="7807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shaomin@hnamenode</a:t>
            </a:r>
            <a:r>
              <a:rPr lang="en-US" altLang="zh-TW" dirty="0">
                <a:solidFill>
                  <a:schemeClr val="bg1"/>
                </a:solidFill>
              </a:rPr>
              <a:t> example1]$ </a:t>
            </a:r>
            <a:r>
              <a:rPr lang="en-US" altLang="zh-TW" dirty="0" err="1">
                <a:solidFill>
                  <a:schemeClr val="bg1"/>
                </a:solidFill>
              </a:rPr>
              <a:t>gcc</a:t>
            </a:r>
            <a:r>
              <a:rPr lang="en-US" altLang="zh-TW" dirty="0">
                <a:solidFill>
                  <a:schemeClr val="bg1"/>
                </a:solidFill>
              </a:rPr>
              <a:t> –c </a:t>
            </a:r>
            <a:r>
              <a:rPr lang="en-US" altLang="zh-TW" dirty="0" err="1">
                <a:solidFill>
                  <a:schemeClr val="bg1"/>
                </a:solidFill>
              </a:rPr>
              <a:t>find_max.c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shaomin@hnamenode</a:t>
            </a:r>
            <a:r>
              <a:rPr lang="en-US" altLang="zh-TW" dirty="0">
                <a:solidFill>
                  <a:schemeClr val="bg1"/>
                </a:solidFill>
              </a:rPr>
              <a:t> example1]$ </a:t>
            </a:r>
            <a:r>
              <a:rPr lang="en-US" altLang="zh-TW" dirty="0" err="1">
                <a:solidFill>
                  <a:schemeClr val="bg1"/>
                </a:solidFill>
              </a:rPr>
              <a:t>gcc</a:t>
            </a:r>
            <a:r>
              <a:rPr lang="en-US" altLang="zh-TW" dirty="0">
                <a:solidFill>
                  <a:schemeClr val="bg1"/>
                </a:solidFill>
              </a:rPr>
              <a:t> –c </a:t>
            </a:r>
            <a:r>
              <a:rPr lang="en-US" altLang="zh-TW" dirty="0" err="1">
                <a:solidFill>
                  <a:schemeClr val="bg1"/>
                </a:solidFill>
              </a:rPr>
              <a:t>find_min.c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shaomin@hnamenode</a:t>
            </a:r>
            <a:r>
              <a:rPr lang="en-US" altLang="zh-TW" dirty="0">
                <a:solidFill>
                  <a:schemeClr val="bg1"/>
                </a:solidFill>
              </a:rPr>
              <a:t> example1]$ </a:t>
            </a:r>
            <a:r>
              <a:rPr lang="en-US" altLang="zh-TW" dirty="0" err="1">
                <a:solidFill>
                  <a:schemeClr val="bg1"/>
                </a:solidFill>
              </a:rPr>
              <a:t>gcc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find_max.o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find_min.o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main.c</a:t>
            </a:r>
            <a:r>
              <a:rPr lang="en-US" altLang="zh-TW" dirty="0">
                <a:solidFill>
                  <a:schemeClr val="bg1"/>
                </a:solidFill>
              </a:rPr>
              <a:t> –o main 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shaomin@hnamenode</a:t>
            </a:r>
            <a:r>
              <a:rPr lang="en-US" altLang="zh-TW" dirty="0">
                <a:solidFill>
                  <a:schemeClr val="bg1"/>
                </a:solidFill>
              </a:rPr>
              <a:t> example1]$ ./main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max = 8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min = 5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3D6D8DE2-32A6-4756-932D-3C2FAF4D7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707" y="3144099"/>
            <a:ext cx="3803131" cy="3352390"/>
          </a:xfrm>
          <a:prstGeom prst="rect">
            <a:avLst/>
          </a:prstGeom>
        </p:spPr>
      </p:pic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00EE63-DB60-4ACF-B467-CF0D202EA84A}"/>
              </a:ext>
            </a:extLst>
          </p:cNvPr>
          <p:cNvCxnSpPr>
            <a:stCxn id="8" idx="3"/>
          </p:cNvCxnSpPr>
          <p:nvPr/>
        </p:nvCxnSpPr>
        <p:spPr>
          <a:xfrm flipV="1">
            <a:off x="1742632" y="3494888"/>
            <a:ext cx="3985308" cy="66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D488650-C3F8-4A9B-8A9D-024504FE8983}"/>
              </a:ext>
            </a:extLst>
          </p:cNvPr>
          <p:cNvCxnSpPr>
            <a:stCxn id="31" idx="3"/>
          </p:cNvCxnSpPr>
          <p:nvPr/>
        </p:nvCxnSpPr>
        <p:spPr>
          <a:xfrm>
            <a:off x="4097874" y="3039310"/>
            <a:ext cx="1630066" cy="15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F383FFC-8C47-4687-AD4D-F394A8C3E905}"/>
              </a:ext>
            </a:extLst>
          </p:cNvPr>
          <p:cNvCxnSpPr>
            <a:stCxn id="29" idx="3"/>
          </p:cNvCxnSpPr>
          <p:nvPr/>
        </p:nvCxnSpPr>
        <p:spPr>
          <a:xfrm>
            <a:off x="4097874" y="1871790"/>
            <a:ext cx="1626772" cy="104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2408D6CC-F590-4911-982B-D79F4F0C6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16" y="2686569"/>
            <a:ext cx="733623" cy="733623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37625518-F89C-4BCC-9533-7C7C5D6CC2A3}"/>
              </a:ext>
            </a:extLst>
          </p:cNvPr>
          <p:cNvSpPr txBox="1"/>
          <p:nvPr/>
        </p:nvSpPr>
        <p:spPr>
          <a:xfrm>
            <a:off x="5949083" y="3310222"/>
            <a:ext cx="8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5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0" grpId="0"/>
      <p:bldP spid="32" grpId="0"/>
      <p:bldP spid="34" grpId="0"/>
      <p:bldP spid="36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C1D87DB-91B1-4D40-B65B-8089C54F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Example2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CE16F7-7EF9-4AF6-AF24-404821183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4" y="1701207"/>
            <a:ext cx="1073963" cy="10739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904CBC3-5521-4B69-8E84-E6133A7167F9}"/>
              </a:ext>
            </a:extLst>
          </p:cNvPr>
          <p:cNvSpPr txBox="1"/>
          <p:nvPr/>
        </p:nvSpPr>
        <p:spPr>
          <a:xfrm>
            <a:off x="1048634" y="2775170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find_max.c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8D894D6-920A-40E2-9E5A-220D299F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4" y="4688997"/>
            <a:ext cx="1073963" cy="107396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E1445F8-04DC-4CEC-8C48-DA6EDF5EF258}"/>
              </a:ext>
            </a:extLst>
          </p:cNvPr>
          <p:cNvSpPr txBox="1"/>
          <p:nvPr/>
        </p:nvSpPr>
        <p:spPr>
          <a:xfrm>
            <a:off x="1140352" y="5773479"/>
            <a:ext cx="8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main.c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CDCF903-AD8C-4B99-8085-2583E243A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34" y="3195102"/>
            <a:ext cx="1073963" cy="10739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BF44A1-E391-48F0-885D-A6237E51ADFF}"/>
              </a:ext>
            </a:extLst>
          </p:cNvPr>
          <p:cNvSpPr txBox="1"/>
          <p:nvPr/>
        </p:nvSpPr>
        <p:spPr>
          <a:xfrm>
            <a:off x="1048634" y="4269065"/>
            <a:ext cx="137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find_min.c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60C92C4-6409-4120-B3F8-7E01569F3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745" y="2967452"/>
            <a:ext cx="5114817" cy="2663415"/>
          </a:xfrm>
          <a:prstGeom prst="rect">
            <a:avLst/>
          </a:prstGeom>
        </p:spPr>
      </p:pic>
      <p:pic>
        <p:nvPicPr>
          <p:cNvPr id="19" name="螢幕錄製 18">
            <a:hlinkClick r:id="" action="ppaction://media"/>
            <a:extLst>
              <a:ext uri="{FF2B5EF4-FFF2-40B4-BE49-F238E27FC236}">
                <a16:creationId xmlns:a16="http://schemas.microsoft.com/office/drawing/2014/main" id="{5AE6F074-B83C-478E-980D-9D8187615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75185" y="432020"/>
            <a:ext cx="7448550" cy="4686300"/>
          </a:xfrm>
          <a:prstGeom prst="rect">
            <a:avLst/>
          </a:prstGeom>
        </p:spPr>
      </p:pic>
      <p:pic>
        <p:nvPicPr>
          <p:cNvPr id="2050" name="Picture 2" descr="ãæå¥½èå¥®ãçåçæå°çµæ">
            <a:extLst>
              <a:ext uri="{FF2B5EF4-FFF2-40B4-BE49-F238E27FC236}">
                <a16:creationId xmlns:a16="http://schemas.microsoft.com/office/drawing/2014/main" id="{DF05C8F7-8074-46E3-9388-03DB9B68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711" y="4269065"/>
            <a:ext cx="3136024" cy="22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D047E-3D24-4EDD-8B21-EAB3E396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information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CDB22-ED2E-4183-8749-6D4AE988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=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會將整個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展開後，再決定變數的值，所以在這裡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最後會是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xyz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bar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，那要怎麼讓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這個變數的值決定於它在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中的位置呢，這時候就要使用 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:=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變數使用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32898AB-CB43-4580-A51D-649BD0E60DB6}"/>
              </a:ext>
            </a:extLst>
          </p:cNvPr>
          <p:cNvSpPr txBox="1"/>
          <p:nvPr/>
        </p:nvSpPr>
        <p:spPr>
          <a:xfrm>
            <a:off x="1466490" y="5140145"/>
            <a:ext cx="590046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CC:=</a:t>
            </a:r>
            <a:r>
              <a:rPr lang="en-US" altLang="zh-TW" sz="2000" dirty="0" err="1">
                <a:solidFill>
                  <a:schemeClr val="bg1"/>
                </a:solidFill>
              </a:rPr>
              <a:t>gcc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 err="1">
                <a:solidFill>
                  <a:schemeClr val="bg1"/>
                </a:solidFill>
              </a:rPr>
              <a:t>obj</a:t>
            </a:r>
            <a:r>
              <a:rPr lang="en-US" altLang="zh-TW" sz="2000" dirty="0">
                <a:solidFill>
                  <a:schemeClr val="bg1"/>
                </a:solidFill>
              </a:rPr>
              <a:t>:=</a:t>
            </a:r>
            <a:r>
              <a:rPr lang="en-US" altLang="zh-TW" sz="2000" dirty="0" err="1">
                <a:solidFill>
                  <a:schemeClr val="bg1"/>
                </a:solidFill>
              </a:rPr>
              <a:t>find_max.o</a:t>
            </a:r>
            <a:r>
              <a:rPr lang="en-US" altLang="zh-TW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</a:rPr>
              <a:t>find_min.o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main: </a:t>
            </a:r>
            <a:r>
              <a:rPr lang="en-US" altLang="zh-TW" sz="2000" dirty="0" err="1">
                <a:solidFill>
                  <a:schemeClr val="bg1"/>
                </a:solidFill>
              </a:rPr>
              <a:t>main.c</a:t>
            </a:r>
            <a:r>
              <a:rPr lang="en-US" altLang="zh-TW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</a:rPr>
              <a:t>find_max.o</a:t>
            </a:r>
            <a:r>
              <a:rPr lang="en-US" altLang="zh-TW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</a:rPr>
              <a:t>find_min.o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	$(CC) </a:t>
            </a:r>
            <a:r>
              <a:rPr lang="en-US" altLang="zh-TW" sz="2000" dirty="0" err="1">
                <a:solidFill>
                  <a:schemeClr val="bg1"/>
                </a:solidFill>
              </a:rPr>
              <a:t>main.c</a:t>
            </a:r>
            <a:r>
              <a:rPr lang="en-US" altLang="zh-TW" sz="2000" dirty="0">
                <a:solidFill>
                  <a:schemeClr val="bg1"/>
                </a:solidFill>
              </a:rPr>
              <a:t> $(</a:t>
            </a:r>
            <a:r>
              <a:rPr lang="en-US" altLang="zh-TW" sz="2000" dirty="0" err="1">
                <a:solidFill>
                  <a:schemeClr val="bg1"/>
                </a:solidFill>
              </a:rPr>
              <a:t>obj</a:t>
            </a:r>
            <a:r>
              <a:rPr lang="en-US" altLang="zh-TW" sz="2000" dirty="0">
                <a:solidFill>
                  <a:schemeClr val="bg1"/>
                </a:solidFill>
              </a:rPr>
              <a:t>) -o main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12E5C4-A0F4-466B-BE8B-B308D2AF2F9B}"/>
              </a:ext>
            </a:extLst>
          </p:cNvPr>
          <p:cNvSpPr txBox="1"/>
          <p:nvPr/>
        </p:nvSpPr>
        <p:spPr>
          <a:xfrm>
            <a:off x="1466490" y="2341286"/>
            <a:ext cx="5900468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x = foo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y = $(x) bar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x = </a:t>
            </a:r>
            <a:r>
              <a:rPr lang="en-US" altLang="zh-TW" sz="2400" dirty="0" err="1">
                <a:solidFill>
                  <a:schemeClr val="bg1"/>
                </a:solidFill>
              </a:rPr>
              <a:t>xyz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請問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現在是什麼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154E7E-89B1-4E92-A17F-B10E6E7C73FD}"/>
              </a:ext>
            </a:extLst>
          </p:cNvPr>
          <p:cNvSpPr txBox="1"/>
          <p:nvPr/>
        </p:nvSpPr>
        <p:spPr>
          <a:xfrm>
            <a:off x="9980762" y="5263255"/>
            <a:ext cx="200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參考資料</a:t>
            </a:r>
            <a:r>
              <a:rPr lang="en-US" altLang="zh-TW" dirty="0"/>
              <a:t>:</a:t>
            </a:r>
          </a:p>
          <a:p>
            <a:pPr marL="342900" indent="-342900">
              <a:buAutoNum type="arabicPeriod"/>
            </a:pPr>
            <a:r>
              <a:rPr lang="zh-TW" altLang="en-US" dirty="0">
                <a:hlinkClick r:id="rId2"/>
              </a:rPr>
              <a:t>影片教學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>
                <a:hlinkClick r:id="rId3"/>
              </a:rPr>
              <a:t>教學網站</a:t>
            </a:r>
            <a:r>
              <a:rPr lang="en-US" altLang="zh-TW" dirty="0">
                <a:hlinkClick r:id="rId3"/>
              </a:rPr>
              <a:t>1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>
                <a:hlinkClick r:id="rId4"/>
              </a:rPr>
              <a:t>教學網站</a:t>
            </a:r>
            <a:r>
              <a:rPr lang="en-US" altLang="zh-TW" dirty="0">
                <a:hlinkClick r:id="rId4"/>
              </a:rPr>
              <a:t>2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088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5B85C-2893-4FAF-A074-F4904128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24"/>
            <a:ext cx="10515600" cy="1325563"/>
          </a:xfrm>
        </p:spPr>
        <p:txBody>
          <a:bodyPr/>
          <a:lstStyle/>
          <a:p>
            <a:r>
              <a:rPr lang="en-US" altLang="zh-TW" dirty="0"/>
              <a:t>Practice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92BFCF-BFD2-4B09-9B2D-ACBD79EF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49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請你們寫一個簡單的計算機，內容包含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檔，分別寫出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加減乘除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。並完成以下兩個測試，最後將所有資料壓縮再上傳。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請試著寫一個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unit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去檢查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加減乘除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請試者寫一個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makefile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去編譯所有的檔案。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6E82D6-B373-465C-9E01-FAC3BCA1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27" y="3554083"/>
            <a:ext cx="5930345" cy="33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3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37CEB-F834-4E02-B0AB-98C19EBB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Argc</a:t>
            </a:r>
            <a:r>
              <a:rPr lang="en-US" altLang="zh-TW" dirty="0"/>
              <a:t> &amp; </a:t>
            </a:r>
            <a:r>
              <a:rPr lang="en-US" altLang="zh-TW" dirty="0" err="1"/>
              <a:t>Argv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6F71F5-5549-4811-85B6-8F1D568F3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15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F5DEE1D-9E66-461F-A0A4-8B4D6228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“</a:t>
            </a:r>
            <a:r>
              <a:rPr lang="en-US" altLang="zh-TW" dirty="0" err="1"/>
              <a:t>Argc</a:t>
            </a:r>
            <a:r>
              <a:rPr lang="en-US" altLang="zh-TW" dirty="0"/>
              <a:t>” and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TW" dirty="0" err="1"/>
              <a:t>Argv</a:t>
            </a:r>
            <a:r>
              <a:rPr lang="en-US" altLang="zh-TW" dirty="0"/>
              <a:t>”</a:t>
            </a:r>
            <a:r>
              <a:rPr lang="zh-CN" altLang="en-US" dirty="0"/>
              <a:t>是什麼</a:t>
            </a:r>
            <a:r>
              <a:rPr lang="en-US" altLang="zh-CN" dirty="0"/>
              <a:t>?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A1BDA3F-E37F-4148-A3FC-B307150B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他的功能是用來</a:t>
            </a:r>
            <a:r>
              <a:rPr lang="zh-CN" altLang="en-US" dirty="0">
                <a:solidFill>
                  <a:srgbClr val="FF0000"/>
                </a:solidFill>
              </a:rPr>
              <a:t>取得命令列的</a:t>
            </a:r>
            <a:r>
              <a:rPr lang="en-US" altLang="zh-CN" dirty="0">
                <a:solidFill>
                  <a:srgbClr val="FF0000"/>
                </a:solidFill>
              </a:rPr>
              <a:t>argument</a:t>
            </a:r>
            <a:r>
              <a:rPr lang="en-US" altLang="zh-CN" dirty="0"/>
              <a:t>(</a:t>
            </a:r>
            <a:r>
              <a:rPr lang="zh-CN" altLang="en-US" dirty="0"/>
              <a:t>參數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Argc</a:t>
            </a:r>
            <a:r>
              <a:rPr lang="zh-CN" altLang="en-US" dirty="0"/>
              <a:t>是個</a:t>
            </a:r>
            <a:r>
              <a:rPr lang="en-US" altLang="zh-CN" dirty="0"/>
              <a:t>int</a:t>
            </a:r>
            <a:r>
              <a:rPr lang="zh-CN" altLang="en-US" dirty="0"/>
              <a:t>型態的</a:t>
            </a:r>
            <a:r>
              <a:rPr lang="en-US" altLang="zh-CN" dirty="0"/>
              <a:t>Keyword</a:t>
            </a:r>
            <a:r>
              <a:rPr lang="zh-CN" altLang="en-US" dirty="0"/>
              <a:t>，用來計算總共有幾個參數</a:t>
            </a:r>
            <a:endParaRPr lang="en-US" altLang="zh-CN" dirty="0"/>
          </a:p>
          <a:p>
            <a:r>
              <a:rPr lang="en-US" altLang="zh-CN" dirty="0" err="1"/>
              <a:t>Argv</a:t>
            </a:r>
            <a:r>
              <a:rPr lang="zh-CN" altLang="en-US" dirty="0"/>
              <a:t>是個</a:t>
            </a:r>
            <a:r>
              <a:rPr lang="en-US" altLang="zh-CN" dirty="0"/>
              <a:t>char</a:t>
            </a:r>
            <a:r>
              <a:rPr lang="zh-CN" altLang="en-US" dirty="0"/>
              <a:t>型態的</a:t>
            </a:r>
            <a:r>
              <a:rPr lang="en-US" altLang="zh-CN" dirty="0"/>
              <a:t>array</a:t>
            </a:r>
            <a:r>
              <a:rPr lang="zh-CN" altLang="en-US" dirty="0"/>
              <a:t>，用來存參數的值，指令本身是</a:t>
            </a:r>
            <a:r>
              <a:rPr lang="en-US" altLang="zh-CN" dirty="0" err="1"/>
              <a:t>Argv</a:t>
            </a:r>
            <a:r>
              <a:rPr lang="en-US" altLang="zh-CN" dirty="0"/>
              <a:t>[0]</a:t>
            </a:r>
            <a:r>
              <a:rPr lang="zh-CN" altLang="en-US" dirty="0"/>
              <a:t>，指令後的參數則依序為</a:t>
            </a:r>
            <a:r>
              <a:rPr lang="en-US" altLang="zh-CN" dirty="0" err="1"/>
              <a:t>Argv</a:t>
            </a:r>
            <a:r>
              <a:rPr lang="en-US" altLang="zh-CN" dirty="0"/>
              <a:t>[1], </a:t>
            </a:r>
            <a:r>
              <a:rPr lang="en-US" altLang="zh-CN" dirty="0" err="1"/>
              <a:t>Argv</a:t>
            </a:r>
            <a:r>
              <a:rPr lang="en-US" altLang="zh-CN" dirty="0"/>
              <a:t>[2]……</a:t>
            </a:r>
          </a:p>
          <a:p>
            <a:endParaRPr lang="zh-TW" altLang="en-US" dirty="0"/>
          </a:p>
        </p:txBody>
      </p:sp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584FDE02-2E97-4312-945B-BE2220BF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62" y="2538062"/>
            <a:ext cx="5080466" cy="1781875"/>
          </a:xfrm>
          <a:prstGeom prst="rect">
            <a:avLst/>
          </a:prstGeom>
        </p:spPr>
      </p:pic>
      <p:pic>
        <p:nvPicPr>
          <p:cNvPr id="10" name="圖片 9" descr="一張含有 個人, 男人, 室內, 牆 的圖片&#10;&#10;描述是以非常高的可信度產生">
            <a:extLst>
              <a:ext uri="{FF2B5EF4-FFF2-40B4-BE49-F238E27FC236}">
                <a16:creationId xmlns:a16="http://schemas.microsoft.com/office/drawing/2014/main" id="{626AF40C-CAD2-43D5-8504-9259FC10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01" y="2265768"/>
            <a:ext cx="2322490" cy="23264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925A117-9A2E-48B6-B5ED-7C7E501D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622" y="2538062"/>
            <a:ext cx="3868756" cy="17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E9591-7309-4F5E-B37D-82F0EE9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7E727D-D602-4DD9-A529-958DB245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93" y="2771452"/>
            <a:ext cx="3232007" cy="2175095"/>
          </a:xfrm>
          <a:prstGeom prst="rect">
            <a:avLst/>
          </a:prstGeom>
        </p:spPr>
      </p:pic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FDD00CB-160B-4282-ABD8-A9CDFE546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DE7E22D-0C30-4DFB-93A5-99CBCB91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286"/>
            <a:ext cx="7267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B1390-2EA1-48A8-8666-D27E91AB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0AE9FD-9F43-4970-B12C-CF4880C9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D55BC6-F523-49EB-B689-42FF0C87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17" y="2836840"/>
            <a:ext cx="2929634" cy="11843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97EA49-2A66-4EBF-BBDB-8BC80C87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1" y="1653157"/>
            <a:ext cx="70008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9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0DB90C-B77F-4B23-9F22-42471FF5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7723"/>
            <a:ext cx="10515600" cy="1638768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484</a:t>
            </a:r>
            <a:r>
              <a:rPr lang="zh-CN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很簡單很好懂但是不知道用來幹麻</a:t>
            </a: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CN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長大後就知道他可以用來幹麻了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牆, 個人, 男人, 相片 的圖片&#10;&#10;描述是以高可信度產生">
            <a:extLst>
              <a:ext uri="{FF2B5EF4-FFF2-40B4-BE49-F238E27FC236}">
                <a16:creationId xmlns:a16="http://schemas.microsoft.com/office/drawing/2014/main" id="{87A69B71-E9AF-472B-983E-8CAD95B88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b="11536"/>
          <a:stretch/>
        </p:blipFill>
        <p:spPr>
          <a:xfrm>
            <a:off x="2808896" y="2160277"/>
            <a:ext cx="6574208" cy="28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7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37CEB-F834-4E02-B0AB-98C19EBB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6F71F5-5549-4811-85B6-8F1D568F3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單元測試</a:t>
            </a:r>
          </a:p>
        </p:txBody>
      </p:sp>
    </p:spTree>
    <p:extLst>
      <p:ext uri="{BB962C8B-B14F-4D97-AF65-F5344CB8AC3E}">
        <p14:creationId xmlns:p14="http://schemas.microsoft.com/office/powerpoint/2010/main" val="756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84794-376F-40E5-9157-62F7C260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unit test?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A4F81E-2DA8-4487-A323-BA2FC80F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假如你想些個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function square(x)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來計算某數值的平方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01B9FF-FEFC-4DF6-9751-100CCDB70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64" y="2485577"/>
            <a:ext cx="3843425" cy="1515717"/>
          </a:xfrm>
          <a:prstGeom prst="rect">
            <a:avLst/>
          </a:prstGeom>
        </p:spPr>
      </p:pic>
      <p:pic>
        <p:nvPicPr>
          <p:cNvPr id="6" name="圖片 5" descr="一張含有 室內, 膝上型電腦, 電腦, 電子用品 的圖片&#10;&#10;描述是以非常高的可信度產生">
            <a:extLst>
              <a:ext uri="{FF2B5EF4-FFF2-40B4-BE49-F238E27FC236}">
                <a16:creationId xmlns:a16="http://schemas.microsoft.com/office/drawing/2014/main" id="{7A636F62-1858-415B-A894-F7C9C200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77" y="2701553"/>
            <a:ext cx="5951787" cy="39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6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775</Words>
  <Application>Microsoft Office PowerPoint</Application>
  <PresentationFormat>寬螢幕</PresentationFormat>
  <Paragraphs>131</Paragraphs>
  <Slides>25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微軟正黑體</vt:lpstr>
      <vt:lpstr>新細明體</vt:lpstr>
      <vt:lpstr>Arial</vt:lpstr>
      <vt:lpstr>Calibri</vt:lpstr>
      <vt:lpstr>Calibri Light</vt:lpstr>
      <vt:lpstr>Office 佈景主題</vt:lpstr>
      <vt:lpstr>MIS132L8</vt:lpstr>
      <vt:lpstr>Outline</vt:lpstr>
      <vt:lpstr>Argc &amp; Argv</vt:lpstr>
      <vt:lpstr>“Argc” and “Argv”是什麼?</vt:lpstr>
      <vt:lpstr>範例</vt:lpstr>
      <vt:lpstr>範例</vt:lpstr>
      <vt:lpstr>484很簡單很好懂但是不知道用來幹麻        長大後就知道他可以用來幹麻了</vt:lpstr>
      <vt:lpstr>Unit test</vt:lpstr>
      <vt:lpstr>What is unit test?</vt:lpstr>
      <vt:lpstr>What is unit test?</vt:lpstr>
      <vt:lpstr>What is unit test?</vt:lpstr>
      <vt:lpstr>PowerPoint 簡報</vt:lpstr>
      <vt:lpstr>How to write unit test?</vt:lpstr>
      <vt:lpstr>Let’s compile and run this code~ </vt:lpstr>
      <vt:lpstr>PowerPoint 簡報</vt:lpstr>
      <vt:lpstr>Another example</vt:lpstr>
      <vt:lpstr>Makefile</vt:lpstr>
      <vt:lpstr>Introduction</vt:lpstr>
      <vt:lpstr>Introduction(cont.)</vt:lpstr>
      <vt:lpstr>Introduction(cont.)</vt:lpstr>
      <vt:lpstr>How to use makefile?</vt:lpstr>
      <vt:lpstr>Example1</vt:lpstr>
      <vt:lpstr>Example2</vt:lpstr>
      <vt:lpstr>More information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MIS132L8</dc:title>
  <dc:creator>洪紹銘</dc:creator>
  <cp:lastModifiedBy>洪紹銘</cp:lastModifiedBy>
  <cp:revision>36</cp:revision>
  <dcterms:created xsi:type="dcterms:W3CDTF">2018-05-16T11:22:01Z</dcterms:created>
  <dcterms:modified xsi:type="dcterms:W3CDTF">2018-05-17T01:04:29Z</dcterms:modified>
</cp:coreProperties>
</file>